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63" r:id="rId4"/>
    <p:sldId id="304" r:id="rId5"/>
    <p:sldId id="302" r:id="rId6"/>
    <p:sldId id="303" r:id="rId7"/>
    <p:sldId id="306" r:id="rId8"/>
    <p:sldId id="308" r:id="rId9"/>
    <p:sldId id="295" r:id="rId10"/>
    <p:sldId id="288" r:id="rId11"/>
    <p:sldId id="287" r:id="rId12"/>
    <p:sldId id="270" r:id="rId13"/>
    <p:sldId id="290" r:id="rId14"/>
    <p:sldId id="305" r:id="rId15"/>
    <p:sldId id="258" r:id="rId16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F82"/>
    <a:srgbClr val="FFFFFF"/>
    <a:srgbClr val="339933"/>
    <a:srgbClr val="21386F"/>
    <a:srgbClr val="1C2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5"/>
    <p:restoredTop sz="94636"/>
  </p:normalViewPr>
  <p:slideViewPr>
    <p:cSldViewPr snapToGrid="0" snapToObjects="1">
      <p:cViewPr varScale="1">
        <p:scale>
          <a:sx n="154" d="100"/>
          <a:sy n="154" d="100"/>
        </p:scale>
        <p:origin x="201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6696E-D822-4A79-BAD3-B82C84833C54}" type="datetimeFigureOut">
              <a:rPr lang="ru-RU" smtClean="0"/>
              <a:t>17.05.2020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86158-4BF9-4F0B-94FE-C75D8FA8D18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9038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EAFF01-C7F5-4546-AD84-8FD14461EB56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B57FFD-70CD-4C5C-8117-5884EA760D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B4712F-B7C5-48C3-A1DE-F75E0779C0D4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4BE88E-3ED5-4852-8D89-B50379241A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7D8C9D-4420-415F-9E98-C54582CE43AC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34C045-341C-4E2D-AF88-1D9C503885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7F4810-67BC-47BE-B2AE-595DABA8084E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65F501-F5CC-4E12-934E-78BB5E4DA2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8B884-5E49-4A1F-8A0F-80537A9EF364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B318A3-27E7-4D27-924C-4173717FF2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3EDA7-6889-42BE-8E25-39FCC6F134AC}" type="datetime1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1699C-A097-4533-BEFF-B1452833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8187FB-D701-477F-9D15-F185FA9E4CAE}" type="datetime1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8C458-4B9D-4501-AB19-9D129E2810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C4ACDC-804B-4E95-A1AC-8C924C6CAA5D}" type="datetime1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CD07-29D6-4A4D-ADEA-1E0E2DFE29D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CAD660-3722-426E-8EC8-A32FA88B0EB9}" type="datetime1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D36B3D-EFD3-47A2-82AF-07B5235D9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7BE78-6962-442E-8C19-5B5945DAAD57}" type="datetime1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C45757-2996-489D-9DE7-5C2053F788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A19D8-4CA7-4873-A6A7-2AE5FCBA2846}" type="datetime1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60040B-1B69-4DF3-82DE-71CA80F2D89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C07834FA-D4F1-4506-A0F2-FA354F772FBB}" type="datetime1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  <a:cs typeface="+mn-cs"/>
              </a:defRPr>
            </a:lvl1pPr>
          </a:lstStyle>
          <a:p>
            <a:pPr>
              <a:defRPr/>
            </a:pPr>
            <a:fld id="{B1F37826-9FC6-4A47-B435-94C6280B7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10" Type="http://schemas.openxmlformats.org/officeDocument/2006/relationships/image" Target="../media/image22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338388"/>
          </a:xfrm>
        </p:spPr>
        <p:txBody>
          <a:bodyPr/>
          <a:lstStyle/>
          <a:p>
            <a:pPr eaLnBrk="1" hangingPunct="1"/>
            <a:r>
              <a:rPr lang="ru-RU" sz="24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Факультет компьютерных наук</a:t>
            </a:r>
            <a:br>
              <a:rPr lang="ru-RU" sz="24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4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Департамент программной инженерии</a:t>
            </a:r>
            <a:br>
              <a:rPr lang="ru-RU" sz="24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4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Курсовая работа</a:t>
            </a:r>
            <a:br>
              <a:rPr lang="ru-RU" sz="2400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</a:br>
            <a:r>
              <a:rPr lang="ru-RU" sz="2400" i="1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Компьютерная игра</a:t>
            </a:r>
            <a:r>
              <a:rPr lang="en-US" sz="2400" i="1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: </a:t>
            </a:r>
            <a:r>
              <a:rPr lang="ru-RU" sz="2400" i="1" dirty="0">
                <a:solidFill>
                  <a:srgbClr val="000066"/>
                </a:solidFill>
                <a:latin typeface="Myriad Pro Semibold"/>
                <a:ea typeface="ＭＳ Ｐゴシック"/>
                <a:cs typeface="ＭＳ Ｐゴシック"/>
              </a:rPr>
              <a:t>Сказания о монстре</a:t>
            </a:r>
            <a:endParaRPr lang="en-US" sz="2400" i="1" dirty="0">
              <a:solidFill>
                <a:srgbClr val="21386F"/>
              </a:solidFill>
              <a:latin typeface="Myriad Pro Semibold"/>
              <a:ea typeface="ＭＳ Ｐゴシック"/>
              <a:cs typeface="ＭＳ Ｐゴシック"/>
            </a:endParaRPr>
          </a:p>
        </p:txBody>
      </p:sp>
      <p:sp>
        <p:nvSpPr>
          <p:cNvPr id="13315" name="Subtitle 2"/>
          <p:cNvSpPr>
            <a:spLocks noGrp="1"/>
          </p:cNvSpPr>
          <p:nvPr>
            <p:ph type="subTitle" idx="1"/>
          </p:nvPr>
        </p:nvSpPr>
        <p:spPr>
          <a:xfrm>
            <a:off x="3344985" y="4468812"/>
            <a:ext cx="5553689" cy="1842777"/>
          </a:xfrm>
        </p:spPr>
        <p:txBody>
          <a:bodyPr/>
          <a:lstStyle/>
          <a:p>
            <a:pPr algn="r" eaLnBrk="1" hangingPunct="1"/>
            <a:r>
              <a:rPr kumimoji="1" lang="ru-RU" sz="16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Выполнил: студент группы БПИ192</a:t>
            </a:r>
          </a:p>
          <a:p>
            <a:pPr algn="r" eaLnBrk="1" hangingPunct="1"/>
            <a:r>
              <a:rPr kumimoji="1" lang="ru-RU" sz="1600" b="1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Глущенко Захар Сергеевич</a:t>
            </a:r>
          </a:p>
          <a:p>
            <a:pPr algn="r" eaLnBrk="1" hangingPunct="1"/>
            <a:r>
              <a:rPr kumimoji="1" lang="ru-RU" sz="16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Научный руководитель: Научный сотрудник МЛ ИССА.</a:t>
            </a:r>
          </a:p>
          <a:p>
            <a:pPr algn="r" eaLnBrk="1" hangingPunct="1"/>
            <a:r>
              <a:rPr kumimoji="1" lang="ru-RU" sz="1600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Кандидат технических наук.</a:t>
            </a:r>
          </a:p>
          <a:p>
            <a:pPr algn="r" eaLnBrk="1" hangingPunct="1"/>
            <a:r>
              <a:rPr kumimoji="1" lang="ru-RU" sz="1600" b="1" dirty="0">
                <a:solidFill>
                  <a:srgbClr val="000066"/>
                </a:solidFill>
                <a:latin typeface="Myriad Pro"/>
                <a:ea typeface="ＭＳ Ｐゴシック"/>
                <a:cs typeface="ＭＳ Ｐゴシック"/>
              </a:rPr>
              <a:t>Максименкова Ольга Вениаминовна</a:t>
            </a:r>
          </a:p>
        </p:txBody>
      </p:sp>
      <p:sp>
        <p:nvSpPr>
          <p:cNvPr id="13316" name="Subtitle 2"/>
          <p:cNvSpPr txBox="1">
            <a:spLocks/>
          </p:cNvSpPr>
          <p:nvPr/>
        </p:nvSpPr>
        <p:spPr bwMode="auto">
          <a:xfrm>
            <a:off x="1371600" y="6467475"/>
            <a:ext cx="6400800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lang="ru-RU" sz="800" dirty="0">
              <a:solidFill>
                <a:schemeClr val="bg1"/>
              </a:solidFill>
            </a:endParaRPr>
          </a:p>
          <a:p>
            <a:pPr algn="ctr">
              <a:spcBef>
                <a:spcPct val="20000"/>
              </a:spcBef>
            </a:pPr>
            <a:r>
              <a:rPr lang="en-US" sz="800" dirty="0">
                <a:solidFill>
                  <a:schemeClr val="bg1"/>
                </a:solidFill>
              </a:rPr>
              <a:t>www.hse.ru</a:t>
            </a:r>
            <a:r>
              <a:rPr lang="ru-RU" sz="800" dirty="0">
                <a:solidFill>
                  <a:schemeClr val="bg1"/>
                </a:solidFill>
              </a:rPr>
              <a:t> 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506111" y="263524"/>
            <a:ext cx="6131777" cy="6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Myriad Pro"/>
              </a:rPr>
              <a:t>ОСНОВНЫЕ РЕЗУЛЬТАТЫ РАБОТЫ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3" name="Демонстрация 720p для github">
            <a:hlinkClick r:id="" action="ppaction://media"/>
            <a:extLst>
              <a:ext uri="{FF2B5EF4-FFF2-40B4-BE49-F238E27FC236}">
                <a16:creationId xmlns:a16="http://schemas.microsoft.com/office/drawing/2014/main" id="{58A36F57-3ACE-434B-B3B5-7672919A4A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2128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70102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254659"/>
            <a:ext cx="7659266" cy="6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Myriad Pro"/>
              </a:rPr>
              <a:t>ДАЛЬНЕЙШЕЕ РАЗВИТИЕ ПРОЕКТА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70102" y="1613118"/>
            <a:ext cx="8575318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3F82"/>
                </a:solidFill>
                <a:latin typeface="Myriad Pro"/>
              </a:rPr>
              <a:t>Добавить новые способности, локации, противников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3F82"/>
                </a:solidFill>
                <a:latin typeface="Myriad Pro"/>
              </a:rPr>
              <a:t>Добавить возможность переназначить клавиши в меню настроек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3F82"/>
                </a:solidFill>
                <a:latin typeface="Myriad Pro"/>
              </a:rPr>
              <a:t>Добавить возможность регулирования качества отображаемой графики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3F82"/>
                </a:solidFill>
                <a:latin typeface="Myriad Pro"/>
              </a:rPr>
              <a:t>Добавить возможность кастомизации героя и </a:t>
            </a:r>
            <a:r>
              <a:rPr lang="en-US" sz="1600" dirty="0">
                <a:solidFill>
                  <a:srgbClr val="003F82"/>
                </a:solidFill>
                <a:latin typeface="Myriad Pro"/>
              </a:rPr>
              <a:t>UI</a:t>
            </a:r>
            <a:r>
              <a:rPr lang="ru-RU" sz="1600" dirty="0">
                <a:solidFill>
                  <a:srgbClr val="003F82"/>
                </a:solidFill>
                <a:latin typeface="Myriad Pro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3F82"/>
                </a:solidFill>
                <a:latin typeface="Myriad Pro"/>
              </a:rPr>
              <a:t>Добавить возможность совместной игры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3F82"/>
                </a:solidFill>
                <a:latin typeface="Myriad Pro"/>
              </a:rPr>
              <a:t>Реализовать систему аутентификации, используя учетные записи с логином-паролем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600" dirty="0">
                <a:solidFill>
                  <a:srgbClr val="003F82"/>
                </a:solidFill>
                <a:latin typeface="Myriad Pro"/>
              </a:rPr>
              <a:t>Добавить соревновательный режим и создать рейтинг игроков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2050" name="Picture 2" descr="Мем: Stonks — Интернет на TJ">
            <a:extLst>
              <a:ext uri="{FF2B5EF4-FFF2-40B4-BE49-F238E27FC236}">
                <a16:creationId xmlns:a16="http://schemas.microsoft.com/office/drawing/2014/main" id="{47DF44D2-6995-4552-B5AB-1343F68D5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55" y="3614044"/>
            <a:ext cx="3583344" cy="268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ᐈ Человечки для презентаций фото, фотографии человечки для ...">
            <a:extLst>
              <a:ext uri="{FF2B5EF4-FFF2-40B4-BE49-F238E27FC236}">
                <a16:creationId xmlns:a16="http://schemas.microsoft.com/office/drawing/2014/main" id="{88885CEF-C170-49F1-8360-CDF9BE9F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12" y="3794752"/>
            <a:ext cx="4043265" cy="242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263634"/>
            <a:ext cx="7308850" cy="6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Myriad Pro"/>
              </a:rPr>
              <a:t>ВОЗМОЖНОСТЬ МОНЕТИЗАЦИИ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46BD73A8-26E1-714B-8FBE-41E4637A48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045" y="1537916"/>
            <a:ext cx="477672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003F82"/>
                </a:solidFill>
                <a:latin typeface="Myriad Pro"/>
              </a:rPr>
              <a:t>Интегрировать рекламу или публикация в</a:t>
            </a:r>
            <a:r>
              <a:rPr lang="en-US" sz="3200" dirty="0">
                <a:solidFill>
                  <a:srgbClr val="003F82"/>
                </a:solidFill>
                <a:latin typeface="Myriad Pro"/>
              </a:rPr>
              <a:t>:</a:t>
            </a:r>
            <a:endParaRPr lang="ru-RU" sz="3200" dirty="0">
              <a:solidFill>
                <a:srgbClr val="003F82"/>
              </a:solidFill>
              <a:latin typeface="Myriad Pro"/>
            </a:endParaRPr>
          </a:p>
        </p:txBody>
      </p:sp>
      <p:pic>
        <p:nvPicPr>
          <p:cNvPr id="3074" name="Picture 2" descr="Steam Direct Product Submission Fee в Steam">
            <a:extLst>
              <a:ext uri="{FF2B5EF4-FFF2-40B4-BE49-F238E27FC236}">
                <a16:creationId xmlns:a16="http://schemas.microsoft.com/office/drawing/2014/main" id="{BA9C1ACC-8978-4D35-8FC6-240B78D0D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07" y="4478695"/>
            <a:ext cx="5502697" cy="180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ACDAD9A6-BB8C-4754-A831-02C57B91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98" y="2805403"/>
            <a:ext cx="4702930" cy="1206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588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295133"/>
            <a:ext cx="7572181" cy="6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Myriad Pro"/>
              </a:rPr>
              <a:t>ТРУДНОСТИ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3EBBD05-380A-41B0-8835-20A137A6F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14" y="1191933"/>
            <a:ext cx="3791069" cy="3008921"/>
          </a:xfrm>
          <a:prstGeom prst="rect">
            <a:avLst/>
          </a:prstGeom>
        </p:spPr>
      </p:pic>
      <p:pic>
        <p:nvPicPr>
          <p:cNvPr id="23" name="Рисунок 2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C85E9F3-4146-4C9F-A766-6C490CB54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990" y="2698327"/>
            <a:ext cx="3057884" cy="1566601"/>
          </a:xfrm>
          <a:prstGeom prst="rect">
            <a:avLst/>
          </a:prstGeom>
        </p:spPr>
      </p:pic>
      <p:pic>
        <p:nvPicPr>
          <p:cNvPr id="21" name="Рисунок 20" descr="Изображение выглядит как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E1B405E5-2390-4CCF-B538-CACD2F63F0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81" r="4397"/>
          <a:stretch/>
        </p:blipFill>
        <p:spPr>
          <a:xfrm>
            <a:off x="3594" y="1183518"/>
            <a:ext cx="4005512" cy="2363039"/>
          </a:xfrm>
          <a:prstGeom prst="rect">
            <a:avLst/>
          </a:prstGeom>
        </p:spPr>
      </p:pic>
      <p:pic>
        <p:nvPicPr>
          <p:cNvPr id="19" name="Рисунок 18" descr="Изображение выглядит как телевидение, монитор, экран, синий&#10;&#10;Автоматически созданное описание">
            <a:extLst>
              <a:ext uri="{FF2B5EF4-FFF2-40B4-BE49-F238E27FC236}">
                <a16:creationId xmlns:a16="http://schemas.microsoft.com/office/drawing/2014/main" id="{05E0210D-40A5-4778-B42A-AA8316653CC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4472" b="3985"/>
          <a:stretch/>
        </p:blipFill>
        <p:spPr>
          <a:xfrm>
            <a:off x="6352265" y="1191933"/>
            <a:ext cx="2821609" cy="1373826"/>
          </a:xfrm>
          <a:prstGeom prst="rect">
            <a:avLst/>
          </a:prstGeom>
        </p:spPr>
      </p:pic>
      <p:pic>
        <p:nvPicPr>
          <p:cNvPr id="27" name="Рисунок 26" descr="Изображение выглядит как компьютер, белый, комната&#10;&#10;Автоматически созданное описание">
            <a:extLst>
              <a:ext uri="{FF2B5EF4-FFF2-40B4-BE49-F238E27FC236}">
                <a16:creationId xmlns:a16="http://schemas.microsoft.com/office/drawing/2014/main" id="{6E44C725-136F-4F59-8CEA-982C2A21CA6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02" t="3416" r="10974" b="12631"/>
          <a:stretch/>
        </p:blipFill>
        <p:spPr>
          <a:xfrm>
            <a:off x="3045157" y="3481627"/>
            <a:ext cx="2505154" cy="1853019"/>
          </a:xfrm>
          <a:prstGeom prst="rect">
            <a:avLst/>
          </a:prstGeom>
        </p:spPr>
      </p:pic>
      <p:pic>
        <p:nvPicPr>
          <p:cNvPr id="9" name="Рисунок 8" descr="Изображение выглядит как монитор, внутренний, компьюте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581EF55B-1802-4275-9FCC-2D178EE105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81" b="13782"/>
          <a:stretch/>
        </p:blipFill>
        <p:spPr>
          <a:xfrm>
            <a:off x="2953337" y="4732972"/>
            <a:ext cx="2505154" cy="172480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33A0ACE-1951-483B-8CA9-05582FE9BE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7247"/>
          <a:stretch/>
        </p:blipFill>
        <p:spPr>
          <a:xfrm rot="5400000">
            <a:off x="49464" y="3413377"/>
            <a:ext cx="2970131" cy="3061873"/>
          </a:xfrm>
          <a:prstGeom prst="rect">
            <a:avLst/>
          </a:prstGeom>
        </p:spPr>
      </p:pic>
      <p:pic>
        <p:nvPicPr>
          <p:cNvPr id="5" name="Рисунок 4" descr="Изображение выглядит как монитор, электроника, диспле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7FE7561C-7CD2-4031-B3E9-35DCFCFBF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7553" y="4159672"/>
            <a:ext cx="3702853" cy="228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28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295133"/>
            <a:ext cx="7572181" cy="6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СПИСОК ИСПОЛЬЗОВАННЫХ ИСТОЧНИКОВ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24854B4F-2310-4232-8023-30C67E4813AD}"/>
              </a:ext>
            </a:extLst>
          </p:cNvPr>
          <p:cNvSpPr/>
          <p:nvPr/>
        </p:nvSpPr>
        <p:spPr>
          <a:xfrm>
            <a:off x="255588" y="1865790"/>
            <a:ext cx="84312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003F82"/>
                </a:solidFill>
                <a:latin typeface="Myriad Pro" panose="020B0503030403020204"/>
              </a:rPr>
              <a:t> </a:t>
            </a:r>
            <a:r>
              <a:rPr lang="ru-RU" b="1" dirty="0">
                <a:solidFill>
                  <a:srgbClr val="003F82"/>
                </a:solidFill>
                <a:latin typeface="Myriad Pro" panose="020B0503030403020204"/>
              </a:rPr>
              <a:t>ГОСТ 19.101-77 Виды программ и программных документов. </a:t>
            </a:r>
            <a:r>
              <a:rPr lang="ru-RU" dirty="0">
                <a:solidFill>
                  <a:srgbClr val="003F82"/>
                </a:solidFill>
                <a:latin typeface="Myriad Pro" panose="020B0503030403020204"/>
              </a:rPr>
              <a:t>//Единая система программной документации. – М.: ИПК Издательство стандартов, 2001.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 err="1">
                <a:solidFill>
                  <a:srgbClr val="003F82"/>
                </a:solidFill>
                <a:latin typeface="Myriad Pro" panose="020B0503030403020204"/>
              </a:rPr>
              <a:t>Unity</a:t>
            </a:r>
            <a:r>
              <a:rPr lang="ru-RU" b="1" dirty="0">
                <a:solidFill>
                  <a:srgbClr val="003F82"/>
                </a:solidFill>
                <a:latin typeface="Myriad Pro" panose="020B0503030403020204"/>
              </a:rPr>
              <a:t> </a:t>
            </a:r>
            <a:r>
              <a:rPr lang="ru-RU" b="1" dirty="0" err="1">
                <a:solidFill>
                  <a:srgbClr val="003F82"/>
                </a:solidFill>
                <a:latin typeface="Myriad Pro" panose="020B0503030403020204"/>
              </a:rPr>
              <a:t>User</a:t>
            </a:r>
            <a:r>
              <a:rPr lang="ru-RU" b="1" dirty="0">
                <a:solidFill>
                  <a:srgbClr val="003F82"/>
                </a:solidFill>
                <a:latin typeface="Myriad Pro" panose="020B0503030403020204"/>
              </a:rPr>
              <a:t> </a:t>
            </a:r>
            <a:r>
              <a:rPr lang="ru-RU" b="1" dirty="0" err="1">
                <a:solidFill>
                  <a:srgbClr val="003F82"/>
                </a:solidFill>
                <a:latin typeface="Myriad Pro" panose="020B0503030403020204"/>
              </a:rPr>
              <a:t>Manual</a:t>
            </a:r>
            <a:r>
              <a:rPr lang="ru-RU" dirty="0">
                <a:solidFill>
                  <a:srgbClr val="003F82"/>
                </a:solidFill>
                <a:latin typeface="Myriad Pro" panose="020B0503030403020204"/>
              </a:rPr>
              <a:t>. URL: https://docs.unity3d.com/Manual/index.html (Дата обращения: 2020-04-16).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 err="1">
                <a:solidFill>
                  <a:srgbClr val="003F82"/>
                </a:solidFill>
                <a:latin typeface="Myriad Pro" panose="020B0503030403020204"/>
              </a:rPr>
              <a:t>Unity</a:t>
            </a:r>
            <a:r>
              <a:rPr lang="ru-RU" b="1" dirty="0">
                <a:solidFill>
                  <a:srgbClr val="003F82"/>
                </a:solidFill>
                <a:latin typeface="Myriad Pro" panose="020B0503030403020204"/>
              </a:rPr>
              <a:t> </a:t>
            </a:r>
            <a:r>
              <a:rPr lang="ru-RU" b="1" dirty="0" err="1">
                <a:solidFill>
                  <a:srgbClr val="003F82"/>
                </a:solidFill>
                <a:latin typeface="Myriad Pro" panose="020B0503030403020204"/>
              </a:rPr>
              <a:t>Learn</a:t>
            </a:r>
            <a:r>
              <a:rPr lang="ru-RU" b="1" dirty="0">
                <a:solidFill>
                  <a:srgbClr val="003F82"/>
                </a:solidFill>
                <a:latin typeface="Myriad Pro" panose="020B0503030403020204"/>
              </a:rPr>
              <a:t>.</a:t>
            </a:r>
            <a:r>
              <a:rPr lang="ru-RU" dirty="0">
                <a:solidFill>
                  <a:srgbClr val="003F82"/>
                </a:solidFill>
                <a:latin typeface="Myriad Pro" panose="020B0503030403020204"/>
              </a:rPr>
              <a:t> URL: https://learn.unity.com/tutorials (Дата обращения: 2020-04-16).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>
                <a:solidFill>
                  <a:srgbClr val="003F82"/>
                </a:solidFill>
                <a:latin typeface="Myriad Pro" panose="020B0503030403020204"/>
              </a:rPr>
              <a:t>Руководство по программированию на C#.</a:t>
            </a:r>
            <a:r>
              <a:rPr lang="ru-RU" dirty="0">
                <a:solidFill>
                  <a:srgbClr val="003F82"/>
                </a:solidFill>
                <a:latin typeface="Myriad Pro" panose="020B0503030403020204"/>
              </a:rPr>
              <a:t> URL: https://docs.microsoft.com/ru-ru/dotnet/csharp/programming-guide/. (Дата обращения: 2020-04-16).</a:t>
            </a:r>
          </a:p>
        </p:txBody>
      </p:sp>
    </p:spTree>
    <p:extLst>
      <p:ext uri="{BB962C8B-B14F-4D97-AF65-F5344CB8AC3E}">
        <p14:creationId xmlns:p14="http://schemas.microsoft.com/office/powerpoint/2010/main" val="3188650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ubtitle 2"/>
          <p:cNvSpPr>
            <a:spLocks noGrp="1"/>
          </p:cNvSpPr>
          <p:nvPr>
            <p:ph type="subTitle" idx="1"/>
          </p:nvPr>
        </p:nvSpPr>
        <p:spPr>
          <a:xfrm>
            <a:off x="1371600" y="4640424"/>
            <a:ext cx="6400800" cy="1381235"/>
          </a:xfrm>
        </p:spPr>
        <p:txBody>
          <a:bodyPr/>
          <a:lstStyle/>
          <a:p>
            <a:r>
              <a:rPr lang="ru-RU" sz="1600" dirty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Глущенко Захар</a:t>
            </a:r>
          </a:p>
          <a:p>
            <a:r>
              <a:rPr lang="en-US" sz="1600" dirty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zsgluschenko@edu.hse.ru</a:t>
            </a:r>
          </a:p>
          <a:p>
            <a:endParaRPr lang="en-US" sz="1600" dirty="0">
              <a:solidFill>
                <a:srgbClr val="003F82"/>
              </a:solidFill>
              <a:latin typeface="Myriad Pro"/>
              <a:ea typeface="ＭＳ Ｐゴシック"/>
              <a:cs typeface="ＭＳ Ｐゴシック"/>
            </a:endParaRPr>
          </a:p>
          <a:p>
            <a:r>
              <a:rPr lang="ru-RU" sz="1600" dirty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Москва – 20</a:t>
            </a:r>
            <a:r>
              <a:rPr lang="en-US" sz="1600" dirty="0">
                <a:solidFill>
                  <a:srgbClr val="003F82"/>
                </a:solidFill>
                <a:latin typeface="Myriad Pro"/>
                <a:ea typeface="ＭＳ Ｐゴシック"/>
                <a:cs typeface="ＭＳ Ｐゴシック"/>
              </a:rPr>
              <a:t>20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178DA8-7CB8-2947-ADA6-049163143DFE}"/>
              </a:ext>
            </a:extLst>
          </p:cNvPr>
          <p:cNvSpPr txBox="1">
            <a:spLocks/>
          </p:cNvSpPr>
          <p:nvPr/>
        </p:nvSpPr>
        <p:spPr bwMode="auto">
          <a:xfrm>
            <a:off x="1349829" y="277716"/>
            <a:ext cx="7794171" cy="624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Myriad Pro" panose="020B0503030403020204"/>
              </a:rPr>
              <a:t>ОСНОВНЫЕ ПОНЯТИЯ, ОПРЕДЕЛЕНИЯ, ТЕРМИНЫ</a:t>
            </a:r>
            <a:endParaRPr lang="en-US" sz="2400" b="1" dirty="0">
              <a:solidFill>
                <a:schemeClr val="bg1"/>
              </a:solidFill>
              <a:latin typeface="Myriad Pro" panose="020B0503030403020204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785554D-5BD9-3E43-8E74-C16ED3B1E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620307"/>
              </p:ext>
            </p:extLst>
          </p:nvPr>
        </p:nvGraphicFramePr>
        <p:xfrm>
          <a:off x="255588" y="1538514"/>
          <a:ext cx="8524799" cy="45823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60081">
                  <a:extLst>
                    <a:ext uri="{9D8B030D-6E8A-4147-A177-3AD203B41FA5}">
                      <a16:colId xmlns:a16="http://schemas.microsoft.com/office/drawing/2014/main" val="4068014926"/>
                    </a:ext>
                  </a:extLst>
                </a:gridCol>
                <a:gridCol w="6364718">
                  <a:extLst>
                    <a:ext uri="{9D8B030D-6E8A-4147-A177-3AD203B41FA5}">
                      <a16:colId xmlns:a16="http://schemas.microsoft.com/office/drawing/2014/main" val="2698354999"/>
                    </a:ext>
                  </a:extLst>
                </a:gridCol>
              </a:tblGrid>
              <a:tr h="651281">
                <a:tc>
                  <a:txBody>
                    <a:bodyPr/>
                    <a:lstStyle/>
                    <a:p>
                      <a:pPr marL="457200" marR="0" lvl="0" indent="45021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2000" b="1" kern="1200" dirty="0">
                          <a:solidFill>
                            <a:schemeClr val="lt1"/>
                          </a:solidFill>
                          <a:effectLst/>
                          <a:latin typeface="Myriad Pro" panose="020B0503030403020204"/>
                          <a:ea typeface="+mn-ea"/>
                          <a:cs typeface="Times New Roman" panose="02020603050405020304" pitchFamily="18" charset="0"/>
                        </a:rPr>
                        <a:t>Термины</a:t>
                      </a:r>
                      <a:endParaRPr lang="ru-RU" sz="2000" b="1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200" indent="450215" algn="l">
                        <a:spcAft>
                          <a:spcPts val="0"/>
                        </a:spcAft>
                      </a:pPr>
                      <a:r>
                        <a:rPr lang="ru-RU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Определение</a:t>
                      </a:r>
                      <a:endParaRPr lang="ru-RU" sz="2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7610813"/>
                  </a:ext>
                </a:extLst>
              </a:tr>
              <a:tr h="1684751">
                <a:tc>
                  <a:txBody>
                    <a:bodyPr/>
                    <a:lstStyle/>
                    <a:p>
                      <a:pPr marL="457200" indent="450215" algn="l">
                        <a:spcAft>
                          <a:spcPts val="0"/>
                        </a:spcAft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Myriad Pro" panose="020B0503030403020204"/>
                          <a:ea typeface="+mn-ea"/>
                          <a:cs typeface="Times New Roman" panose="02020603050405020304" pitchFamily="18" charset="0"/>
                        </a:rPr>
                        <a:t>HUD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/>
                </a:tc>
                <a:tc>
                  <a:txBody>
                    <a:bodyPr/>
                    <a:lstStyle/>
                    <a:p>
                      <a:pPr marL="457200" marR="0" lvl="0" indent="450215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ru-RU" sz="1400" dirty="0" err="1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Head-Up</a:t>
                      </a:r>
                      <a:r>
                        <a:rPr lang="ru-RU" sz="1400" dirty="0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Display</a:t>
                      </a:r>
                      <a:r>
                        <a:rPr lang="ru-RU" sz="1400" dirty="0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. Часть визуального интерфейса игрока, отображающаяся на фоне виртуального игрового пространства. Содержит индикаторы здоровья, маны, полученного опыта, уровня и </a:t>
                      </a:r>
                      <a:r>
                        <a:rPr lang="ru-RU" sz="1400" dirty="0" err="1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тд</a:t>
                      </a:r>
                      <a:r>
                        <a:rPr lang="ru-RU" sz="1400" dirty="0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.</a:t>
                      </a:r>
                      <a:endParaRPr lang="ru-RU" sz="1400" dirty="0">
                        <a:solidFill>
                          <a:srgbClr val="003F82"/>
                        </a:solidFill>
                        <a:latin typeface="Myriad Pro Semibold"/>
                      </a:endParaRPr>
                    </a:p>
                    <a:p>
                      <a:pPr marL="457200" indent="450215" algn="l">
                        <a:spcAft>
                          <a:spcPts val="0"/>
                        </a:spcAft>
                      </a:pP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2692222"/>
                  </a:ext>
                </a:extLst>
              </a:tr>
              <a:tr h="1123168">
                <a:tc>
                  <a:txBody>
                    <a:bodyPr/>
                    <a:lstStyle/>
                    <a:p>
                      <a:pPr marL="457200" indent="450215"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Myriad Pro" panose="020B0503030403020204"/>
                          <a:cs typeface="Times New Roman" panose="02020603050405020304" pitchFamily="18" charset="0"/>
                        </a:rPr>
                        <a:t>NPC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indent="450215" algn="l">
                        <a:spcAft>
                          <a:spcPts val="0"/>
                        </a:spcAft>
                      </a:pPr>
                      <a:r>
                        <a:rPr lang="ru-RU" sz="1400" dirty="0" err="1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Non-Player</a:t>
                      </a:r>
                      <a:r>
                        <a:rPr lang="ru-RU" sz="1400" dirty="0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Character</a:t>
                      </a:r>
                      <a:r>
                        <a:rPr lang="ru-RU" sz="1400" dirty="0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. Персонаж, который находится не под контролем пользователя. </a:t>
                      </a:r>
                      <a:endParaRPr lang="ru-RU" sz="1400" dirty="0">
                        <a:effectLst/>
                        <a:latin typeface="Myriad Pro Semibold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0374507"/>
                  </a:ext>
                </a:extLst>
              </a:tr>
              <a:tr h="1123168">
                <a:tc>
                  <a:txBody>
                    <a:bodyPr/>
                    <a:lstStyle/>
                    <a:p>
                      <a:pPr marL="457200" indent="450215" algn="l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Myriad Pro" panose="020B0503030403020204"/>
                          <a:cs typeface="Times New Roman" panose="02020603050405020304" pitchFamily="18" charset="0"/>
                        </a:rPr>
                        <a:t>UI</a:t>
                      </a:r>
                      <a:endParaRPr lang="ru-RU" sz="18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l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ru-RU" sz="1400" dirty="0" err="1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User</a:t>
                      </a:r>
                      <a:r>
                        <a:rPr lang="ru-RU" sz="1400" dirty="0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ru-RU" sz="1400" dirty="0" err="1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interface</a:t>
                      </a:r>
                      <a:r>
                        <a:rPr lang="ru-RU" sz="1400" dirty="0">
                          <a:effectLst/>
                          <a:latin typeface="Myriad Pro Semibold"/>
                          <a:cs typeface="Times New Roman" panose="02020603050405020304" pitchFamily="18" charset="0"/>
                        </a:rPr>
                        <a:t>. Пользовательский интерфейс, обеспечивающий передачу информации между пользователем-человеком и программно-аппаратными компонентами компьютерной системы.</a:t>
                      </a:r>
                      <a:endParaRPr lang="ru-RU" sz="1400" dirty="0">
                        <a:effectLst/>
                        <a:latin typeface="Myriad Pro Semibold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6310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8229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246614"/>
            <a:ext cx="7640605" cy="6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Myriad Pro"/>
              </a:rPr>
              <a:t>ЦЕЛЬ И ЗАДАЧИ РАБОТЫ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81723" y="1778000"/>
            <a:ext cx="7487567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latin typeface="Myriad Pro"/>
              </a:rPr>
              <a:t>Цель работы:</a:t>
            </a: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/>
              </a:rPr>
              <a:t>Разработка компьютерной игры предназначенной для отдыха, развития реакции и умения принимать быстрые решения.</a:t>
            </a:r>
            <a:endParaRPr lang="ru-RU" sz="1200" i="1" dirty="0">
              <a:solidFill>
                <a:srgbClr val="003F82"/>
              </a:solidFill>
              <a:latin typeface="Myriad Pro"/>
            </a:endParaRPr>
          </a:p>
          <a:p>
            <a:endParaRPr lang="ru-RU" sz="1200" i="1" dirty="0">
              <a:solidFill>
                <a:srgbClr val="003F82"/>
              </a:solidFill>
              <a:latin typeface="Myriad Pro"/>
            </a:endParaRPr>
          </a:p>
          <a:p>
            <a:r>
              <a:rPr lang="ru-RU" b="1" dirty="0">
                <a:solidFill>
                  <a:srgbClr val="003F82"/>
                </a:solidFill>
                <a:latin typeface="Myriad Pro"/>
              </a:rPr>
              <a:t>Задачи работы: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/>
              </a:rPr>
              <a:t>Разработать дизайн 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UI</a:t>
            </a:r>
            <a:endParaRPr lang="ru-RU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/>
              </a:rPr>
              <a:t>Сделать обработку пользовательского ввода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/>
              </a:rPr>
              <a:t>Возможность сохранять игровые данные в 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json</a:t>
            </a:r>
            <a:r>
              <a:rPr lang="ru-RU" dirty="0">
                <a:solidFill>
                  <a:srgbClr val="003F82"/>
                </a:solidFill>
                <a:latin typeface="Myriad Pro"/>
              </a:rPr>
              <a:t> файлы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3F82"/>
                </a:solidFill>
                <a:latin typeface="Myriad Pro"/>
              </a:rPr>
              <a:t>Возможность загружать игровые данные из </a:t>
            </a:r>
            <a:r>
              <a:rPr lang="en-US" dirty="0">
                <a:solidFill>
                  <a:srgbClr val="003F82"/>
                </a:solidFill>
                <a:latin typeface="Myriad Pro"/>
              </a:rPr>
              <a:t>json </a:t>
            </a:r>
            <a:r>
              <a:rPr lang="ru-RU" dirty="0">
                <a:solidFill>
                  <a:srgbClr val="003F82"/>
                </a:solidFill>
                <a:latin typeface="Myriad Pro"/>
              </a:rPr>
              <a:t>файлов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36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A88D5A8-C9A7-4C6A-9BCA-219FB7B2A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34"/>
            <a:ext cx="9144000" cy="6858000"/>
          </a:xfrm>
          <a:prstGeom prst="rect">
            <a:avLst/>
          </a:prstGeom>
        </p:spPr>
      </p:pic>
      <p:sp>
        <p:nvSpPr>
          <p:cNvPr id="14338" name="Subtitle 2"/>
          <p:cNvSpPr txBox="1"/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2020</a:t>
            </a:r>
            <a:endParaRPr kumimoji="1" lang="ru-RU" sz="800" dirty="0">
              <a:solidFill>
                <a:schemeClr val="bg1"/>
              </a:solidFill>
            </a:endParaRPr>
          </a:p>
        </p:txBody>
      </p:sp>
      <p:sp>
        <p:nvSpPr>
          <p:cNvPr id="14339" name="Title 1"/>
          <p:cNvSpPr txBox="1"/>
          <p:nvPr/>
        </p:nvSpPr>
        <p:spPr bwMode="auto">
          <a:xfrm>
            <a:off x="1428749" y="399843"/>
            <a:ext cx="6894979" cy="412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Myriad Pro"/>
              </a:rPr>
              <a:t>ФУНКЦИОНАЛЬНЫЕ ТРЕБОВАНИЯ</a:t>
            </a:r>
            <a:endParaRPr lang="en-US" sz="2400" b="1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43" name="Rectangle 9"/>
          <p:cNvSpPr>
            <a:spLocks noChangeArrowheads="1"/>
          </p:cNvSpPr>
          <p:nvPr/>
        </p:nvSpPr>
        <p:spPr bwMode="auto">
          <a:xfrm>
            <a:off x="7300913" y="2255838"/>
            <a:ext cx="674687" cy="369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4" name="Rectangle 10"/>
          <p:cNvSpPr>
            <a:spLocks noChangeArrowheads="1"/>
          </p:cNvSpPr>
          <p:nvPr/>
        </p:nvSpPr>
        <p:spPr bwMode="auto">
          <a:xfrm>
            <a:off x="7300913" y="3967163"/>
            <a:ext cx="674687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5" name="Rectangle 11"/>
          <p:cNvSpPr>
            <a:spLocks noChangeArrowheads="1"/>
          </p:cNvSpPr>
          <p:nvPr/>
        </p:nvSpPr>
        <p:spPr bwMode="auto">
          <a:xfrm>
            <a:off x="7300913" y="5591175"/>
            <a:ext cx="674687" cy="369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ru-RU">
                <a:solidFill>
                  <a:srgbClr val="FFFFFF"/>
                </a:solidFill>
              </a:rPr>
              <a:t>фото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55588" y="1752474"/>
            <a:ext cx="8738870" cy="313932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003F82"/>
                </a:solidFill>
                <a:latin typeface="Myriad Pro "/>
              </a:rPr>
              <a:t>Список требований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Возможность регулирования громкости воспроизводимой музыки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Управление героем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Отображение текущего состояния героя в HUD (</a:t>
            </a:r>
            <a:r>
              <a:rPr lang="ru-RU" dirty="0" err="1">
                <a:solidFill>
                  <a:srgbClr val="003F82"/>
                </a:solidFill>
                <a:latin typeface="Myriad Pro "/>
              </a:rPr>
              <a:t>Head-Up</a:t>
            </a:r>
            <a:r>
              <a:rPr lang="ru-RU" dirty="0">
                <a:solidFill>
                  <a:srgbClr val="003F82"/>
                </a:solidFill>
                <a:latin typeface="Myriad Pro "/>
              </a:rPr>
              <a:t> </a:t>
            </a:r>
            <a:r>
              <a:rPr lang="ru-RU" dirty="0" err="1">
                <a:solidFill>
                  <a:srgbClr val="003F82"/>
                </a:solidFill>
                <a:latin typeface="Myriad Pro "/>
              </a:rPr>
              <a:t>Display</a:t>
            </a:r>
            <a:r>
              <a:rPr lang="ru-RU" dirty="0">
                <a:solidFill>
                  <a:srgbClr val="003F82"/>
                </a:solidFill>
                <a:latin typeface="Myriad Pro "/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Обработка состояний противника и их действий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Возможность приостановить игру на паузу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Возможность сделать сохранение игры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Возможность загрузить существующее сохранение 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Возможность открыть меню настроек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Возможность выхода в главное меню из меню паузы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rgbClr val="003F82"/>
                </a:solidFill>
                <a:latin typeface="Myriad Pro "/>
              </a:rPr>
              <a:t>Переход в другую локацию при выполнении необходимых условий</a:t>
            </a: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 vert="horz" wrap="square" lIns="91440" tIns="45720" rIns="91440" bIns="45720" numCol="1" anchor="ctr" anchorCtr="0" compatLnSpc="1"/>
          <a:lstStyle/>
          <a:p>
            <a:pPr>
              <a:defRPr/>
            </a:pPr>
            <a:fld id="{CB65F501-F5CC-4E12-934E-78BB5E4DA208}" type="slidenum">
              <a:rPr lang="en-US" smtClean="0">
                <a:solidFill>
                  <a:schemeClr val="accent3">
                    <a:lumMod val="75000"/>
                  </a:schemeClr>
                </a:solidFill>
              </a:rPr>
              <a:t>4</a:t>
            </a:fld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774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196849"/>
            <a:ext cx="7527505" cy="82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ВЫБРАННЫЕ МЕТОДЫ И АЛГОРИТМЫ РЕАЛИЗАЦИИ</a:t>
            </a:r>
            <a:r>
              <a:rPr lang="en-US" sz="2400" b="1" dirty="0">
                <a:solidFill>
                  <a:schemeClr val="bg1"/>
                </a:solidFill>
                <a:latin typeface="Myriad Pro"/>
              </a:rPr>
              <a:t>: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0CC2A2-4913-E64F-BA70-DCF390EB0D1B}"/>
              </a:ext>
            </a:extLst>
          </p:cNvPr>
          <p:cNvSpPr txBox="1"/>
          <p:nvPr/>
        </p:nvSpPr>
        <p:spPr>
          <a:xfrm>
            <a:off x="324856" y="2344302"/>
            <a:ext cx="6742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 Semibold"/>
              </a:rPr>
              <a:t>Убивая противников тем самым накапливая опыт и повышая уровень, открываются новые способности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6DA20-312F-469B-9C42-D01E29CC130B}"/>
              </a:ext>
            </a:extLst>
          </p:cNvPr>
          <p:cNvSpPr txBox="1"/>
          <p:nvPr/>
        </p:nvSpPr>
        <p:spPr>
          <a:xfrm>
            <a:off x="752669" y="1507427"/>
            <a:ext cx="77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Игровой процесс</a:t>
            </a:r>
            <a:r>
              <a:rPr lang="en-US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: </a:t>
            </a:r>
            <a:r>
              <a:rPr lang="ru-RU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Возможности героя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4FA1B07-FEFD-4BA9-B1A1-C0D237014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2" r="2476"/>
          <a:stretch/>
        </p:blipFill>
        <p:spPr>
          <a:xfrm>
            <a:off x="7067226" y="2764935"/>
            <a:ext cx="1939353" cy="9000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3DD85A-799C-4EC1-921B-E2727B3F1CBC}"/>
              </a:ext>
            </a:extLst>
          </p:cNvPr>
          <p:cNvSpPr txBox="1"/>
          <p:nvPr/>
        </p:nvSpPr>
        <p:spPr>
          <a:xfrm>
            <a:off x="324856" y="3243887"/>
            <a:ext cx="6548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 Semibold"/>
              </a:rPr>
              <a:t>Первая способность провоцирует врагов в определенном радиусе, заставляя их атаковать героя. Расходует ману</a:t>
            </a:r>
            <a:br>
              <a:rPr lang="ru-RU" dirty="0">
                <a:solidFill>
                  <a:srgbClr val="003F82"/>
                </a:solidFill>
                <a:latin typeface="Myriad Pro Semibold"/>
              </a:rPr>
            </a:br>
            <a:r>
              <a:rPr lang="ru-RU" dirty="0">
                <a:solidFill>
                  <a:srgbClr val="003F82"/>
                </a:solidFill>
                <a:latin typeface="Myriad Pro Semibold"/>
              </a:rPr>
              <a:t>Вторая способность восполняет здоровье героя, тратя при этом ману</a:t>
            </a:r>
          </a:p>
        </p:txBody>
      </p:sp>
    </p:spTree>
    <p:extLst>
      <p:ext uri="{BB962C8B-B14F-4D97-AF65-F5344CB8AC3E}">
        <p14:creationId xmlns:p14="http://schemas.microsoft.com/office/powerpoint/2010/main" val="3292516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196849"/>
            <a:ext cx="7527505" cy="82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ВЫБРАННЫЕ МЕТОДЫ И АЛГОРИТМЫ РЕАЛИЗАЦИИ</a:t>
            </a:r>
            <a:r>
              <a:rPr lang="en-US" sz="2400" b="1" dirty="0">
                <a:solidFill>
                  <a:schemeClr val="bg1"/>
                </a:solidFill>
                <a:latin typeface="Myriad Pro"/>
              </a:rPr>
              <a:t>: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0CC2A2-4913-E64F-BA70-DCF390EB0D1B}"/>
              </a:ext>
            </a:extLst>
          </p:cNvPr>
          <p:cNvSpPr txBox="1"/>
          <p:nvPr/>
        </p:nvSpPr>
        <p:spPr>
          <a:xfrm>
            <a:off x="565669" y="2159761"/>
            <a:ext cx="83905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3F82"/>
                </a:solidFill>
                <a:latin typeface="Myriad Pro Semibold"/>
              </a:rPr>
              <a:t>У каждого противника есть радиус провокации и радиус атаки. </a:t>
            </a:r>
            <a:endParaRPr lang="en-US" dirty="0">
              <a:solidFill>
                <a:srgbClr val="003F82"/>
              </a:solidFill>
              <a:latin typeface="Myriad Pro Semibold"/>
            </a:endParaRPr>
          </a:p>
          <a:p>
            <a:pPr algn="ctr"/>
            <a:r>
              <a:rPr lang="ru-RU" dirty="0">
                <a:solidFill>
                  <a:srgbClr val="003F82"/>
                </a:solidFill>
                <a:latin typeface="Myriad Pro Semibold"/>
              </a:rPr>
              <a:t>Для наглядности обозначим их синей и красной сферой соответственно.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A0DA9C-C501-429B-96EA-DA99498E7CFC}"/>
              </a:ext>
            </a:extLst>
          </p:cNvPr>
          <p:cNvSpPr txBox="1"/>
          <p:nvPr/>
        </p:nvSpPr>
        <p:spPr>
          <a:xfrm>
            <a:off x="4781550" y="3101880"/>
            <a:ext cx="41747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 Semibold"/>
              </a:rPr>
              <a:t>Если зайти в зону провокации, то за героем побежит противник. За поиск и прохождение оптимального маршрута отвечает </a:t>
            </a:r>
            <a:r>
              <a:rPr lang="en-US" i="1" dirty="0">
                <a:solidFill>
                  <a:srgbClr val="003F82"/>
                </a:solidFill>
                <a:latin typeface="Myriad Pro Semibold"/>
              </a:rPr>
              <a:t>Nav Mesh Agent</a:t>
            </a:r>
            <a:r>
              <a:rPr lang="ru-RU" dirty="0">
                <a:solidFill>
                  <a:srgbClr val="003F82"/>
                </a:solidFill>
                <a:latin typeface="Myriad Pro Semibold"/>
              </a:rPr>
              <a:t>.</a:t>
            </a:r>
          </a:p>
          <a:p>
            <a:r>
              <a:rPr lang="ru-RU" dirty="0">
                <a:solidFill>
                  <a:srgbClr val="003F82"/>
                </a:solidFill>
                <a:latin typeface="Myriad Pro Semibold"/>
              </a:rPr>
              <a:t>Если выйти из радиуса провокации, то противник добежит до последнего места обнаружения</a:t>
            </a:r>
            <a:r>
              <a:rPr lang="en-US" dirty="0">
                <a:solidFill>
                  <a:srgbClr val="003F82"/>
                </a:solidFill>
                <a:latin typeface="Myriad Pro Semibold"/>
              </a:rPr>
              <a:t> </a:t>
            </a:r>
            <a:r>
              <a:rPr lang="ru-RU" dirty="0">
                <a:solidFill>
                  <a:srgbClr val="003F82"/>
                </a:solidFill>
                <a:latin typeface="Myriad Pro Semibold"/>
              </a:rPr>
              <a:t>героя.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F6F98-93ED-4055-875F-29E1903A57F4}"/>
              </a:ext>
            </a:extLst>
          </p:cNvPr>
          <p:cNvSpPr txBox="1"/>
          <p:nvPr/>
        </p:nvSpPr>
        <p:spPr>
          <a:xfrm>
            <a:off x="457200" y="5433020"/>
            <a:ext cx="84990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 Semibold"/>
              </a:rPr>
              <a:t>Если противник подбежит к герою слишком близко, то последний попадет в радиус атаки и будет атакован. Противник будет атаковать до тех пор пока герой находится в радиусе атаки или до смерти одной из сторон.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6DA20-312F-469B-9C42-D01E29CC130B}"/>
              </a:ext>
            </a:extLst>
          </p:cNvPr>
          <p:cNvSpPr txBox="1"/>
          <p:nvPr/>
        </p:nvSpPr>
        <p:spPr>
          <a:xfrm>
            <a:off x="752669" y="1495475"/>
            <a:ext cx="77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Игровой процесс</a:t>
            </a:r>
            <a:r>
              <a:rPr lang="en-US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: </a:t>
            </a:r>
            <a:r>
              <a:rPr lang="ru-RU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Поведение противника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A4B3B87-B273-43C9-A549-1A664794D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73" y="3025983"/>
            <a:ext cx="4020927" cy="226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19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196849"/>
            <a:ext cx="7527505" cy="82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ВЫБРАННЫЕ МЕТОДЫ И АЛГОРИТМЫ РЕАЛИЗАЦИИ</a:t>
            </a:r>
            <a:r>
              <a:rPr lang="en-US" sz="2400" b="1" dirty="0">
                <a:solidFill>
                  <a:schemeClr val="bg1"/>
                </a:solidFill>
                <a:latin typeface="Myriad Pro"/>
              </a:rPr>
              <a:t>: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0CC2A2-4913-E64F-BA70-DCF390EB0D1B}"/>
              </a:ext>
            </a:extLst>
          </p:cNvPr>
          <p:cNvSpPr txBox="1"/>
          <p:nvPr/>
        </p:nvSpPr>
        <p:spPr>
          <a:xfrm>
            <a:off x="4173893" y="2771282"/>
            <a:ext cx="49152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003F82"/>
                </a:solidFill>
                <a:latin typeface="Myriad Pro Semibold"/>
              </a:rPr>
              <a:t>Файлы сохранения хранятся в папке </a:t>
            </a:r>
            <a:r>
              <a:rPr lang="en-US" dirty="0">
                <a:solidFill>
                  <a:srgbClr val="003F82"/>
                </a:solidFill>
                <a:latin typeface="Myriad Pro Semibold"/>
              </a:rPr>
              <a:t>Saves/Save*, </a:t>
            </a:r>
            <a:r>
              <a:rPr lang="ru-RU" dirty="0">
                <a:solidFill>
                  <a:srgbClr val="003F82"/>
                </a:solidFill>
                <a:latin typeface="Myriad Pro Semibold"/>
              </a:rPr>
              <a:t>где * - номер сохранения.</a:t>
            </a:r>
            <a:r>
              <a:rPr lang="en-US" dirty="0">
                <a:solidFill>
                  <a:srgbClr val="003F82"/>
                </a:solidFill>
                <a:latin typeface="Myriad Pro Semibold"/>
              </a:rPr>
              <a:t> </a:t>
            </a:r>
            <a:endParaRPr lang="ru-RU" dirty="0">
              <a:solidFill>
                <a:srgbClr val="003F82"/>
              </a:solidFill>
              <a:latin typeface="Myriad Pro Semibold"/>
            </a:endParaRPr>
          </a:p>
          <a:p>
            <a:r>
              <a:rPr lang="ru-RU" dirty="0">
                <a:solidFill>
                  <a:srgbClr val="003F82"/>
                </a:solidFill>
                <a:latin typeface="Myriad Pro Semibold"/>
              </a:rPr>
              <a:t>При сохранении проверяется наличие папок </a:t>
            </a:r>
            <a:r>
              <a:rPr lang="en-US" dirty="0">
                <a:solidFill>
                  <a:srgbClr val="003F82"/>
                </a:solidFill>
                <a:latin typeface="Myriad Pro Semibold"/>
              </a:rPr>
              <a:t>Saves </a:t>
            </a:r>
            <a:r>
              <a:rPr lang="ru-RU" dirty="0">
                <a:solidFill>
                  <a:srgbClr val="003F82"/>
                </a:solidFill>
                <a:latin typeface="Myriad Pro Semibold"/>
              </a:rPr>
              <a:t>и</a:t>
            </a:r>
            <a:r>
              <a:rPr lang="en-US" dirty="0">
                <a:solidFill>
                  <a:srgbClr val="003F82"/>
                </a:solidFill>
                <a:latin typeface="Myriad Pro Semibold"/>
              </a:rPr>
              <a:t> Save* </a:t>
            </a:r>
            <a:r>
              <a:rPr lang="ru-RU" dirty="0">
                <a:solidFill>
                  <a:srgbClr val="003F82"/>
                </a:solidFill>
                <a:latin typeface="Myriad Pro Semibold"/>
              </a:rPr>
              <a:t>и если таковых не имеется, то создается новая. Если же папка и файлы в ней существует, то производится перезапись.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6DA20-312F-469B-9C42-D01E29CC130B}"/>
              </a:ext>
            </a:extLst>
          </p:cNvPr>
          <p:cNvSpPr txBox="1"/>
          <p:nvPr/>
        </p:nvSpPr>
        <p:spPr>
          <a:xfrm>
            <a:off x="752669" y="1571380"/>
            <a:ext cx="77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Игровой процесс</a:t>
            </a:r>
            <a:r>
              <a:rPr lang="en-US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: </a:t>
            </a:r>
            <a:r>
              <a:rPr lang="ru-RU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Сохранение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8CB0AB-509E-432A-98B3-7CA6C3834A48}"/>
              </a:ext>
            </a:extLst>
          </p:cNvPr>
          <p:cNvSpPr txBox="1"/>
          <p:nvPr/>
        </p:nvSpPr>
        <p:spPr>
          <a:xfrm>
            <a:off x="3036575" y="5321578"/>
            <a:ext cx="6052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3F82"/>
                </a:solidFill>
                <a:latin typeface="Myriad Pro Semibold"/>
              </a:rPr>
              <a:t>Сохраняются только активные (живые) противники</a:t>
            </a:r>
            <a:r>
              <a:rPr lang="en-US" dirty="0">
                <a:solidFill>
                  <a:srgbClr val="003F82"/>
                </a:solidFill>
                <a:latin typeface="Myriad Pro Semibold"/>
              </a:rPr>
              <a:t>.</a:t>
            </a:r>
            <a:endParaRPr lang="ru-RU" dirty="0">
              <a:solidFill>
                <a:srgbClr val="003F82"/>
              </a:solidFill>
              <a:latin typeface="Myriad Pro Semibold"/>
            </a:endParaRPr>
          </a:p>
          <a:p>
            <a:pPr algn="ctr"/>
            <a:r>
              <a:rPr lang="ru-RU" dirty="0">
                <a:solidFill>
                  <a:srgbClr val="003F82"/>
                </a:solidFill>
                <a:latin typeface="Myriad Pro Semibold"/>
              </a:rPr>
              <a:t>Если противник во время сохранение что-нибудь делает, то это действие не сохраниться.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05EA15-3ABE-4613-9073-A0ACE512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83" y="2771282"/>
            <a:ext cx="3857757" cy="21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49" y="196849"/>
            <a:ext cx="7527505" cy="829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ru-RU" sz="2400" b="1" dirty="0">
                <a:solidFill>
                  <a:schemeClr val="bg1"/>
                </a:solidFill>
                <a:latin typeface="Myriad Pro"/>
              </a:rPr>
              <a:t>ВЫБРАННЫЕ МЕТОДЫ И АЛГОРИТМЫ РЕАЛИЗАЦИИ</a:t>
            </a:r>
            <a:r>
              <a:rPr lang="en-US" sz="2400" b="1" dirty="0">
                <a:solidFill>
                  <a:schemeClr val="bg1"/>
                </a:solidFill>
                <a:latin typeface="Myriad Pro"/>
              </a:rPr>
              <a:t>:</a:t>
            </a: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0CC2A2-4913-E64F-BA70-DCF390EB0D1B}"/>
              </a:ext>
            </a:extLst>
          </p:cNvPr>
          <p:cNvSpPr txBox="1"/>
          <p:nvPr/>
        </p:nvSpPr>
        <p:spPr>
          <a:xfrm>
            <a:off x="511433" y="2341098"/>
            <a:ext cx="8121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3F82"/>
                </a:solidFill>
                <a:latin typeface="Myriad Pro Semibold"/>
              </a:rPr>
              <a:t>При загрузке сохранения сначала проверяется текущая сцена. </a:t>
            </a:r>
          </a:p>
          <a:p>
            <a:pPr algn="ctr"/>
            <a:r>
              <a:rPr lang="ru-RU" dirty="0">
                <a:solidFill>
                  <a:srgbClr val="003F82"/>
                </a:solidFill>
                <a:latin typeface="Myriad Pro Semibold"/>
              </a:rPr>
              <a:t>Если текущая сцена = главное меню, то загружается новая сцена. </a:t>
            </a:r>
          </a:p>
          <a:p>
            <a:pPr algn="ctr"/>
            <a:r>
              <a:rPr lang="ru-RU" dirty="0">
                <a:solidFill>
                  <a:srgbClr val="003F82"/>
                </a:solidFill>
                <a:latin typeface="Myriad Pro Semibold"/>
              </a:rPr>
              <a:t>Иначе сначала выгружается текущая, и только после ее полной выгрузки начинается загрузка новой.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D6DA20-312F-469B-9C42-D01E29CC130B}"/>
              </a:ext>
            </a:extLst>
          </p:cNvPr>
          <p:cNvSpPr txBox="1"/>
          <p:nvPr/>
        </p:nvSpPr>
        <p:spPr>
          <a:xfrm>
            <a:off x="752669" y="1554970"/>
            <a:ext cx="7775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Игровой процесс</a:t>
            </a:r>
            <a:r>
              <a:rPr lang="en-US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: </a:t>
            </a:r>
            <a:r>
              <a:rPr lang="ru-RU" sz="2400" b="1" dirty="0">
                <a:ln w="0"/>
                <a:solidFill>
                  <a:srgbClr val="003F8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Myriad Pro "/>
              </a:rPr>
              <a:t> Загрузка сохранения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3DB6AF-5F4D-42FA-B7AA-750C69650D54}"/>
              </a:ext>
            </a:extLst>
          </p:cNvPr>
          <p:cNvSpPr txBox="1"/>
          <p:nvPr/>
        </p:nvSpPr>
        <p:spPr>
          <a:xfrm>
            <a:off x="579856" y="3933226"/>
            <a:ext cx="81211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003F82"/>
                </a:solidFill>
                <a:latin typeface="Myriad Pro Semibold"/>
              </a:rPr>
              <a:t>После завершения загрузки сцены, начинается загрузка данных к ней. Особо выделить стоит загрузку противников. Сначала все противники деактивируются. Далее читаются файлы с данными, благодаря этому узнается количество врагов. После этого в цикле перезаписываются данные и противники активируются. Обращение к противникам осуществляется через паттерн </a:t>
            </a:r>
            <a:r>
              <a:rPr lang="en-US" dirty="0">
                <a:solidFill>
                  <a:srgbClr val="003F82"/>
                </a:solidFill>
                <a:latin typeface="Myriad Pro Semibold"/>
              </a:rPr>
              <a:t>Object Pooling, </a:t>
            </a:r>
            <a:r>
              <a:rPr lang="ru-RU" dirty="0">
                <a:solidFill>
                  <a:srgbClr val="003F82"/>
                </a:solidFill>
                <a:latin typeface="Myriad Pro Semibold"/>
              </a:rPr>
              <a:t>предусматривающий превышение количества сохраненных врагов, над существующими.</a:t>
            </a:r>
          </a:p>
        </p:txBody>
      </p:sp>
    </p:spTree>
    <p:extLst>
      <p:ext uri="{BB962C8B-B14F-4D97-AF65-F5344CB8AC3E}">
        <p14:creationId xmlns:p14="http://schemas.microsoft.com/office/powerpoint/2010/main" val="177710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ubtitle 2"/>
          <p:cNvSpPr txBox="1">
            <a:spLocks/>
          </p:cNvSpPr>
          <p:nvPr/>
        </p:nvSpPr>
        <p:spPr bwMode="auto">
          <a:xfrm>
            <a:off x="255588" y="6415088"/>
            <a:ext cx="4143375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</a:pPr>
            <a:r>
              <a:rPr lang="ru-RU" sz="800" dirty="0">
                <a:solidFill>
                  <a:schemeClr val="bg1"/>
                </a:solidFill>
              </a:rPr>
              <a:t>Высшая школа экономики, Москва, </a:t>
            </a:r>
            <a:r>
              <a:rPr lang="en-US" sz="800" dirty="0">
                <a:solidFill>
                  <a:schemeClr val="bg1"/>
                </a:solidFill>
              </a:rPr>
              <a:t>2020</a:t>
            </a:r>
            <a:endParaRPr kumimoji="1" lang="ru-RU" sz="800" dirty="0">
              <a:solidFill>
                <a:schemeClr val="bg1"/>
              </a:solidFill>
              <a:latin typeface="Myriad Pro"/>
            </a:endParaRPr>
          </a:p>
        </p:txBody>
      </p:sp>
      <p:sp>
        <p:nvSpPr>
          <p:cNvPr id="14339" name="Title 1"/>
          <p:cNvSpPr txBox="1">
            <a:spLocks/>
          </p:cNvSpPr>
          <p:nvPr/>
        </p:nvSpPr>
        <p:spPr bwMode="auto">
          <a:xfrm>
            <a:off x="1428750" y="256729"/>
            <a:ext cx="7522417" cy="630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  <a:latin typeface="Myriad Pro"/>
              </a:rPr>
              <a:t>ТЕХНОЛОГИИ И ИНСТРУМЕНТЫ РЕАЛИЗАЦИИ</a:t>
            </a:r>
          </a:p>
        </p:txBody>
      </p:sp>
      <p:sp>
        <p:nvSpPr>
          <p:cNvPr id="14346" name="Rectangle 12"/>
          <p:cNvSpPr>
            <a:spLocks noChangeArrowheads="1"/>
          </p:cNvSpPr>
          <p:nvPr/>
        </p:nvSpPr>
        <p:spPr bwMode="auto">
          <a:xfrm>
            <a:off x="222250" y="1479550"/>
            <a:ext cx="7338277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F82"/>
                </a:solidFill>
                <a:latin typeface="Myriad Pro"/>
              </a:rPr>
              <a:t>Microsoft Visual Studio 2019</a:t>
            </a:r>
            <a:r>
              <a:rPr lang="ru-RU" sz="3200" dirty="0">
                <a:solidFill>
                  <a:srgbClr val="003F82"/>
                </a:solidFill>
                <a:latin typeface="Myriad Pro"/>
              </a:rPr>
              <a:t> – </a:t>
            </a:r>
            <a:r>
              <a:rPr lang="ru-RU" sz="2400" dirty="0">
                <a:solidFill>
                  <a:srgbClr val="003F82"/>
                </a:solidFill>
                <a:latin typeface="Myriad Pro"/>
              </a:rPr>
              <a:t>интегрированная среда разработки программного обеспечения.</a:t>
            </a:r>
            <a:endParaRPr lang="en-US" sz="3200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F82"/>
                </a:solidFill>
                <a:latin typeface="Myriad Pro"/>
              </a:rPr>
              <a:t>Unity 2019.3.0f6 - </a:t>
            </a:r>
            <a:r>
              <a:rPr lang="ru-RU" sz="2400" dirty="0">
                <a:solidFill>
                  <a:srgbClr val="003F82"/>
                </a:solidFill>
                <a:latin typeface="Myriad Pro"/>
              </a:rPr>
              <a:t>межплатформенная среда разработки компьютерных игр</a:t>
            </a:r>
            <a:r>
              <a:rPr lang="en-US" sz="2400" dirty="0">
                <a:solidFill>
                  <a:srgbClr val="003F82"/>
                </a:solidFill>
                <a:latin typeface="Myriad Pro"/>
              </a:rPr>
              <a:t>.</a:t>
            </a:r>
            <a:endParaRPr lang="ru-RU" sz="2400" dirty="0">
              <a:solidFill>
                <a:srgbClr val="003F82"/>
              </a:solidFill>
              <a:latin typeface="Myriad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3F82"/>
                </a:solidFill>
                <a:latin typeface="Myriad Pro"/>
              </a:rPr>
              <a:t>Microsoft .NET Framework 4.7.2</a:t>
            </a:r>
            <a:endParaRPr lang="ru-RU" sz="3200" dirty="0">
              <a:solidFill>
                <a:srgbClr val="003F82"/>
              </a:solidFill>
              <a:latin typeface="Myriad Pro"/>
            </a:endParaRPr>
          </a:p>
        </p:txBody>
      </p:sp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B65F501-F5CC-4E12-934E-78BB5E4DA20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026" name="Picture 2" descr="upload.wikimedia.org/wikipedia/commons/thumb/1/...">
            <a:extLst>
              <a:ext uri="{FF2B5EF4-FFF2-40B4-BE49-F238E27FC236}">
                <a16:creationId xmlns:a16="http://schemas.microsoft.com/office/drawing/2014/main" id="{C3B5A478-39B3-4E13-95E5-4EE690069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3" y="4491135"/>
            <a:ext cx="5123337" cy="186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Объект 4">
            <a:extLst>
              <a:ext uri="{FF2B5EF4-FFF2-40B4-BE49-F238E27FC236}">
                <a16:creationId xmlns:a16="http://schemas.microsoft.com/office/drawing/2014/main" id="{749B6BE9-B031-478A-BA61-14DD70EDB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11" y="3830288"/>
            <a:ext cx="2133599" cy="2464532"/>
          </a:xfrm>
        </p:spPr>
      </p:pic>
      <p:pic>
        <p:nvPicPr>
          <p:cNvPr id="13" name="Picture 6" descr="ÐÐ¾ÑÐ¾Ð¶ÐµÐµ Ð¸Ð·Ð¾Ð±ÑÐ°Ð¶ÐµÐ½Ð¸Ðµ">
            <a:extLst>
              <a:ext uri="{FF2B5EF4-FFF2-40B4-BE49-F238E27FC236}">
                <a16:creationId xmlns:a16="http://schemas.microsoft.com/office/drawing/2014/main" id="{A4A2BEDE-9A7E-4DF2-9A6D-00C95A8CC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703" y="1506226"/>
            <a:ext cx="1343607" cy="1389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8589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2561</TotalTime>
  <Words>884</Words>
  <Application>Microsoft Office PowerPoint</Application>
  <PresentationFormat>Экран (4:3)</PresentationFormat>
  <Paragraphs>115</Paragraphs>
  <Slides>15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Myriad Pro</vt:lpstr>
      <vt:lpstr>Myriad Pro </vt:lpstr>
      <vt:lpstr>Myriad Pro Semibold</vt:lpstr>
      <vt:lpstr>Times New Roman</vt:lpstr>
      <vt:lpstr>Office Theme</vt:lpstr>
      <vt:lpstr>Факультет компьютерных наук Департамент программной инженерии Курсовая работа Компьютерная игра: Сказания о монстре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hse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vkremlev</dc:creator>
  <cp:lastModifiedBy>mizarion99@gmail.com</cp:lastModifiedBy>
  <cp:revision>212</cp:revision>
  <dcterms:created xsi:type="dcterms:W3CDTF">2010-09-30T06:45:29Z</dcterms:created>
  <dcterms:modified xsi:type="dcterms:W3CDTF">2020-05-17T06:26:51Z</dcterms:modified>
</cp:coreProperties>
</file>